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bik" charset="1" panose="00000000000000000000"/>
      <p:regular r:id="rId10"/>
    </p:embeddedFont>
    <p:embeddedFont>
      <p:font typeface="Rubik Bold" charset="1" panose="00000800000000000000"/>
      <p:regular r:id="rId11"/>
    </p:embeddedFont>
    <p:embeddedFont>
      <p:font typeface="Rubik Italics" charset="1" panose="00000000000000000000"/>
      <p:regular r:id="rId12"/>
    </p:embeddedFont>
    <p:embeddedFont>
      <p:font typeface="Rubik Bold Italics" charset="1" panose="00000800000000000000"/>
      <p:regular r:id="rId13"/>
    </p:embeddedFont>
    <p:embeddedFont>
      <p:font typeface="Rubik Light" charset="1" panose="00000400000000000000"/>
      <p:regular r:id="rId14"/>
    </p:embeddedFont>
    <p:embeddedFont>
      <p:font typeface="Rubik Light Italics" charset="1" panose="00000400000000000000"/>
      <p:regular r:id="rId15"/>
    </p:embeddedFont>
    <p:embeddedFont>
      <p:font typeface="Rubik Medium" charset="1" panose="00000600000000000000"/>
      <p:regular r:id="rId16"/>
    </p:embeddedFont>
    <p:embeddedFont>
      <p:font typeface="Rubik Medium Italics" charset="1" panose="00000600000000000000"/>
      <p:regular r:id="rId17"/>
    </p:embeddedFont>
    <p:embeddedFont>
      <p:font typeface="Rubik Semi-Bold" charset="1" panose="00000000000000000000"/>
      <p:regular r:id="rId18"/>
    </p:embeddedFont>
    <p:embeddedFont>
      <p:font typeface="Rubik Semi-Bold Italics" charset="1" panose="00000000000000000000"/>
      <p:regular r:id="rId19"/>
    </p:embeddedFont>
    <p:embeddedFont>
      <p:font typeface="Rubik Heavy" charset="1" panose="00000A00000000000000"/>
      <p:regular r:id="rId20"/>
    </p:embeddedFont>
    <p:embeddedFont>
      <p:font typeface="Rubik Heavy Italics" charset="1" panose="00000A00000000000000"/>
      <p:regular r:id="rId21"/>
    </p:embeddedFont>
    <p:embeddedFont>
      <p:font typeface="Nourd" charset="1" panose="00000500000000000000"/>
      <p:regular r:id="rId22"/>
    </p:embeddedFont>
    <p:embeddedFont>
      <p:font typeface="Nourd Bold" charset="1" panose="00000800000000000000"/>
      <p:regular r:id="rId23"/>
    </p:embeddedFont>
    <p:embeddedFont>
      <p:font typeface="Nourd Light" charset="1" panose="00000400000000000000"/>
      <p:regular r:id="rId24"/>
    </p:embeddedFont>
    <p:embeddedFont>
      <p:font typeface="Nourd Medium" charset="1" panose="00000600000000000000"/>
      <p:regular r:id="rId25"/>
    </p:embeddedFont>
    <p:embeddedFont>
      <p:font typeface="Nourd Semi-Bold" charset="1" panose="00000700000000000000"/>
      <p:regular r:id="rId26"/>
    </p:embeddedFont>
    <p:embeddedFont>
      <p:font typeface="Nourd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41.png" Type="http://schemas.openxmlformats.org/officeDocument/2006/relationships/image"/><Relationship Id="rId4" Target="https://github.com/epuntata/daita-final-project/blob/main/02_ETL_pipeline.py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6.png" Type="http://schemas.openxmlformats.org/officeDocument/2006/relationships/image"/><Relationship Id="rId5" Target="../media/image41.png" Type="http://schemas.openxmlformats.org/officeDocument/2006/relationships/image"/><Relationship Id="rId6" Target="https://github.com/epuntata/daita-final-project/blob/main/03_database.sql" TargetMode="External" Type="http://schemas.openxmlformats.org/officeDocument/2006/relationships/hyperlink"/><Relationship Id="rId7" Target="slide3.xml" Type="http://schemas.openxmlformats.org/officeDocument/2006/relationships/slid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41.png" Type="http://schemas.openxmlformats.org/officeDocument/2006/relationships/image"/><Relationship Id="rId6" Target="https://github.com/epuntata/daita-final-project/blob/main/03_database.sql" TargetMode="External" Type="http://schemas.openxmlformats.org/officeDocument/2006/relationships/hyperlink"/><Relationship Id="rId7" Target="slide3.xml" Type="http://schemas.openxmlformats.org/officeDocument/2006/relationships/slid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slide3.xml" Type="http://schemas.openxmlformats.org/officeDocument/2006/relationships/slide"/><Relationship Id="rId8" Target="../media/image41.png" Type="http://schemas.openxmlformats.org/officeDocument/2006/relationships/image"/><Relationship Id="rId9" Target="https://github.com/epuntata/daita-final-project/blob/main/04_data_exploration.ipynb" TargetMode="External" Type="http://schemas.openxmlformats.org/officeDocument/2006/relationships/hyperlink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slide3.xml" Type="http://schemas.openxmlformats.org/officeDocument/2006/relationships/slide"/><Relationship Id="rId4" Target="../media/image41.png" Type="http://schemas.openxmlformats.org/officeDocument/2006/relationships/image"/><Relationship Id="rId5" Target="https://github.com/epuntata/daita-final-project/blob/main/04_data_exploration.ipynb" TargetMode="External" Type="http://schemas.openxmlformats.org/officeDocument/2006/relationships/hyperlink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41.png" Type="http://schemas.openxmlformats.org/officeDocument/2006/relationships/image"/><Relationship Id="rId4" Target="https://github.com/epuntata/daita-final-project/blob/main/statistical_data_analysis.R" TargetMode="External" Type="http://schemas.openxmlformats.org/officeDocument/2006/relationships/hyperlink"/><Relationship Id="rId5" Target="../media/image5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slide3.xml" Type="http://schemas.openxmlformats.org/officeDocument/2006/relationships/slide"/><Relationship Id="rId8" Target="../media/image41.png" Type="http://schemas.openxmlformats.org/officeDocument/2006/relationships/image"/><Relationship Id="rId9" Target="https://github.com/epuntata/daita-final-project/blob/main/statistical_data_analysis.R" TargetMode="External" Type="http://schemas.openxmlformats.org/officeDocument/2006/relationships/hyperlink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slide3.xml" Type="http://schemas.openxmlformats.org/officeDocument/2006/relationships/slide"/><Relationship Id="rId6" Target="../media/image41.png" Type="http://schemas.openxmlformats.org/officeDocument/2006/relationships/image"/><Relationship Id="rId7" Target="https://github.com/epuntata/daita-final-project/tree/main/PowerBi" TargetMode="External" Type="http://schemas.openxmlformats.org/officeDocument/2006/relationships/hyperlink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41.png" Type="http://schemas.openxmlformats.org/officeDocument/2006/relationships/image"/><Relationship Id="rId4" Target="https://github.com/epuntata/daita-final-project/blob/main/statistical_data_analysis.R" TargetMode="External" Type="http://schemas.openxmlformats.org/officeDocument/2006/relationships/hyperlink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slide3.xml" Type="http://schemas.openxmlformats.org/officeDocument/2006/relationships/slide"/><Relationship Id="rId6" Target="../media/image41.png" Type="http://schemas.openxmlformats.org/officeDocument/2006/relationships/image"/><Relationship Id="rId7" Target="https://github.com/epuntata/daita-final-project/tree/main/PowerBi" TargetMode="External" Type="http://schemas.openxmlformats.org/officeDocument/2006/relationships/hyperlink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16" Target="../media/image27.png" Type="http://schemas.openxmlformats.org/officeDocument/2006/relationships/image"/><Relationship Id="rId17" Target="../media/image28.svg" Type="http://schemas.openxmlformats.org/officeDocument/2006/relationships/image"/><Relationship Id="rId18" Target="../media/image71.png" Type="http://schemas.openxmlformats.org/officeDocument/2006/relationships/image"/><Relationship Id="rId19" Target="../media/image72.svg" Type="http://schemas.openxmlformats.org/officeDocument/2006/relationships/image"/><Relationship Id="rId2" Target="../media/image31.png" Type="http://schemas.openxmlformats.org/officeDocument/2006/relationships/image"/><Relationship Id="rId20" Target="slide3.xml" Type="http://schemas.openxmlformats.org/officeDocument/2006/relationships/slide"/><Relationship Id="rId21" Target="../media/image41.png" Type="http://schemas.openxmlformats.org/officeDocument/2006/relationships/image"/><Relationship Id="rId22" Target="https://github.com/epuntata/daita-final-project/tree/main" TargetMode="External" Type="http://schemas.openxmlformats.org/officeDocument/2006/relationships/hyperlink"/><Relationship Id="rId3" Target="../media/image32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https://github.com/epuntata/daita-final-project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4.xml" Type="http://schemas.openxmlformats.org/officeDocument/2006/relationships/slide"/><Relationship Id="rId11" Target="slide20.xml" Type="http://schemas.openxmlformats.org/officeDocument/2006/relationships/slide"/><Relationship Id="rId12" Target="slide9.xml" Type="http://schemas.openxmlformats.org/officeDocument/2006/relationships/slide"/><Relationship Id="rId13" Target="slide11.xml" Type="http://schemas.openxmlformats.org/officeDocument/2006/relationships/slide"/><Relationship Id="rId14" Target="slide15.xml" Type="http://schemas.openxmlformats.org/officeDocument/2006/relationships/slide"/><Relationship Id="rId15" Target="slide21.xml" Type="http://schemas.openxmlformats.org/officeDocument/2006/relationships/slid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slide6.xml" Type="http://schemas.openxmlformats.org/officeDocument/2006/relationships/slide"/><Relationship Id="rId5" Target="slide8.xml" Type="http://schemas.openxmlformats.org/officeDocument/2006/relationships/slide"/><Relationship Id="rId6" Target="slide7.xml" Type="http://schemas.openxmlformats.org/officeDocument/2006/relationships/slide"/><Relationship Id="rId7" Target="slide13.xml" Type="http://schemas.openxmlformats.org/officeDocument/2006/relationships/slide"/><Relationship Id="rId8" Target="slide17.xml" Type="http://schemas.openxmlformats.org/officeDocument/2006/relationships/slide"/><Relationship Id="rId9" Target="slide18.xml" Type="http://schemas.openxmlformats.org/officeDocument/2006/relationships/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slide3.xml" Type="http://schemas.openxmlformats.org/officeDocument/2006/relationships/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slide3.xml" Type="http://schemas.openxmlformats.org/officeDocument/2006/relationships/slid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slide3.xml" Type="http://schemas.openxmlformats.org/officeDocument/2006/relationships/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slide3.xml" Type="http://schemas.openxmlformats.org/officeDocument/2006/relationships/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3.xml" Type="http://schemas.openxmlformats.org/officeDocument/2006/relationships/slide"/><Relationship Id="rId11" Target="../media/image41.png" Type="http://schemas.openxmlformats.org/officeDocument/2006/relationships/image"/><Relationship Id="rId12" Target="https://github.com/epuntata/daita-final-project/blob/main/01_data_collection.ipynb" TargetMode="External" Type="http://schemas.openxmlformats.org/officeDocument/2006/relationships/hyperlink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slide3.xml" Type="http://schemas.openxmlformats.org/officeDocument/2006/relationships/slide"/><Relationship Id="rId6" Target="../media/image41.png" Type="http://schemas.openxmlformats.org/officeDocument/2006/relationships/image"/><Relationship Id="rId7" Target="https://github.com/epuntata/daita-final-project/blob/main/01_data_collection.ipynb" TargetMode="External" Type="http://schemas.openxmlformats.org/officeDocument/2006/relationships/hyperlink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0873" y="1028700"/>
            <a:ext cx="8294471" cy="8229600"/>
          </a:xfrm>
          <a:custGeom>
            <a:avLst/>
            <a:gdLst/>
            <a:ahLst/>
            <a:cxnLst/>
            <a:rect r="r" b="b" t="t" l="l"/>
            <a:pathLst>
              <a:path h="8229600" w="8294471">
                <a:moveTo>
                  <a:pt x="0" y="0"/>
                </a:moveTo>
                <a:lnTo>
                  <a:pt x="8294471" y="0"/>
                </a:lnTo>
                <a:lnTo>
                  <a:pt x="8294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4" r="0" b="-3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754961"/>
            <a:ext cx="3235333" cy="2503339"/>
          </a:xfrm>
          <a:custGeom>
            <a:avLst/>
            <a:gdLst/>
            <a:ahLst/>
            <a:cxnLst/>
            <a:rect r="r" b="b" t="t" l="l"/>
            <a:pathLst>
              <a:path h="2503339" w="3235333">
                <a:moveTo>
                  <a:pt x="0" y="0"/>
                </a:moveTo>
                <a:lnTo>
                  <a:pt x="3235333" y="0"/>
                </a:lnTo>
                <a:lnTo>
                  <a:pt x="3235333" y="2503339"/>
                </a:lnTo>
                <a:lnTo>
                  <a:pt x="0" y="250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9378887" cy="5144232"/>
            <a:chOff x="0" y="0"/>
            <a:chExt cx="12505183" cy="6858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701560" y="6020164"/>
              <a:ext cx="4473663" cy="838812"/>
            </a:xfrm>
            <a:custGeom>
              <a:avLst/>
              <a:gdLst/>
              <a:ahLst/>
              <a:cxnLst/>
              <a:rect r="r" b="b" t="t" l="l"/>
              <a:pathLst>
                <a:path h="838812" w="4473663">
                  <a:moveTo>
                    <a:pt x="0" y="0"/>
                  </a:moveTo>
                  <a:lnTo>
                    <a:pt x="4473663" y="0"/>
                  </a:lnTo>
                  <a:lnTo>
                    <a:pt x="4473663" y="838812"/>
                  </a:lnTo>
                  <a:lnTo>
                    <a:pt x="0" y="838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2700000">
              <a:off x="504917" y="51010"/>
              <a:ext cx="888220" cy="1796034"/>
            </a:xfrm>
            <a:custGeom>
              <a:avLst/>
              <a:gdLst/>
              <a:ahLst/>
              <a:cxnLst/>
              <a:rect r="r" b="b" t="t" l="l"/>
              <a:pathLst>
                <a:path h="1796034" w="888220">
                  <a:moveTo>
                    <a:pt x="0" y="0"/>
                  </a:moveTo>
                  <a:lnTo>
                    <a:pt x="888220" y="0"/>
                  </a:lnTo>
                  <a:lnTo>
                    <a:pt x="888220" y="1796034"/>
                  </a:lnTo>
                  <a:lnTo>
                    <a:pt x="0" y="179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71600" y="1300909"/>
              <a:ext cx="11133583" cy="1381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01"/>
                </a:lnSpc>
              </a:pPr>
              <a:r>
                <a:rPr lang="en-US" sz="7501">
                  <a:solidFill>
                    <a:srgbClr val="000000"/>
                  </a:solidFill>
                  <a:latin typeface="Nourd Bold"/>
                </a:rPr>
                <a:t>Ads or not Ads?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71600" y="3190070"/>
              <a:ext cx="10406310" cy="2518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5499">
                  <a:solidFill>
                    <a:srgbClr val="000000"/>
                  </a:solidFill>
                  <a:latin typeface="Rubik"/>
                </a:rPr>
                <a:t>La scelta data driven per la </a:t>
              </a:r>
              <a:r>
                <a:rPr lang="en-US" sz="5499">
                  <a:solidFill>
                    <a:srgbClr val="000000"/>
                  </a:solidFill>
                  <a:latin typeface="Rubik Bold"/>
                </a:rPr>
                <a:t>tua </a:t>
              </a:r>
              <a:r>
                <a:rPr lang="en-US" sz="5499">
                  <a:solidFill>
                    <a:srgbClr val="000000"/>
                  </a:solidFill>
                  <a:latin typeface="Rubik"/>
                </a:rPr>
                <a:t>pubblicità.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  <p:sp>
          <p:nvSpPr>
            <p:cNvPr name="Freeform 5" id="5">
              <a:hlinkClick r:id="rId4" tooltip="https://github.com/epuntata/daita-final-project/blob/main/02_ETL_pipeline.py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6113" y="285902"/>
            <a:ext cx="8355159" cy="1474003"/>
            <a:chOff x="0" y="0"/>
            <a:chExt cx="11140212" cy="1965337"/>
          </a:xfrm>
        </p:grpSpPr>
        <p:sp>
          <p:nvSpPr>
            <p:cNvPr name="Freeform 8" id="8"/>
            <p:cNvSpPr/>
            <p:nvPr/>
          </p:nvSpPr>
          <p:spPr>
            <a:xfrm flipH="false" flipV="false" rot="1612977">
              <a:off x="237074" y="68704"/>
              <a:ext cx="588095" cy="1189162"/>
            </a:xfrm>
            <a:custGeom>
              <a:avLst/>
              <a:gdLst/>
              <a:ahLst/>
              <a:cxnLst/>
              <a:rect r="r" b="b" t="t" l="l"/>
              <a:pathLst>
                <a:path h="1189162" w="588095">
                  <a:moveTo>
                    <a:pt x="0" y="0"/>
                  </a:moveTo>
                  <a:lnTo>
                    <a:pt x="588095" y="0"/>
                  </a:lnTo>
                  <a:lnTo>
                    <a:pt x="588095" y="1189162"/>
                  </a:lnTo>
                  <a:lnTo>
                    <a:pt x="0" y="1189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62243" y="630655"/>
              <a:ext cx="10077969" cy="133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Dataset finale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707298" y="1966187"/>
            <a:ext cx="12873405" cy="6949213"/>
          </a:xfrm>
          <a:custGeom>
            <a:avLst/>
            <a:gdLst/>
            <a:ahLst/>
            <a:cxnLst/>
            <a:rect r="r" b="b" t="t" l="l"/>
            <a:pathLst>
              <a:path h="6949213" w="12873405">
                <a:moveTo>
                  <a:pt x="0" y="0"/>
                </a:moveTo>
                <a:lnTo>
                  <a:pt x="12873404" y="0"/>
                </a:lnTo>
                <a:lnTo>
                  <a:pt x="12873404" y="6949213"/>
                </a:lnTo>
                <a:lnTo>
                  <a:pt x="0" y="6949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52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12977">
            <a:off x="409823" y="531585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23130" y="2046485"/>
            <a:ext cx="11841739" cy="6631374"/>
          </a:xfrm>
          <a:custGeom>
            <a:avLst/>
            <a:gdLst/>
            <a:ahLst/>
            <a:cxnLst/>
            <a:rect r="r" b="b" t="t" l="l"/>
            <a:pathLst>
              <a:path h="6631374" w="11841739">
                <a:moveTo>
                  <a:pt x="0" y="0"/>
                </a:moveTo>
                <a:lnTo>
                  <a:pt x="11841740" y="0"/>
                </a:lnTo>
                <a:lnTo>
                  <a:pt x="11841740" y="6631374"/>
                </a:lnTo>
                <a:lnTo>
                  <a:pt x="0" y="663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>
              <a:hlinkClick r:id="rId6" tooltip="https://github.com/epuntata/daita-final-project/blob/main/03_database.sql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7" action="ppaction://hlinksldjump"/>
                </a:rPr>
                <a:t>Torna all'indice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846335"/>
            <a:ext cx="9061408" cy="101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Nourd Bold"/>
              </a:rPr>
              <a:t>Data Warehouse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1456" y="2073215"/>
            <a:ext cx="7498940" cy="6392028"/>
          </a:xfrm>
          <a:custGeom>
            <a:avLst/>
            <a:gdLst/>
            <a:ahLst/>
            <a:cxnLst/>
            <a:rect r="r" b="b" t="t" l="l"/>
            <a:pathLst>
              <a:path h="6392028" w="7498940">
                <a:moveTo>
                  <a:pt x="0" y="0"/>
                </a:moveTo>
                <a:lnTo>
                  <a:pt x="7498939" y="0"/>
                </a:lnTo>
                <a:lnTo>
                  <a:pt x="7498939" y="6392027"/>
                </a:lnTo>
                <a:lnTo>
                  <a:pt x="0" y="6392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30554" y="1028700"/>
            <a:ext cx="7328746" cy="3523976"/>
          </a:xfrm>
          <a:custGeom>
            <a:avLst/>
            <a:gdLst/>
            <a:ahLst/>
            <a:cxnLst/>
            <a:rect r="r" b="b" t="t" l="l"/>
            <a:pathLst>
              <a:path h="3523976" w="7328746">
                <a:moveTo>
                  <a:pt x="0" y="0"/>
                </a:moveTo>
                <a:lnTo>
                  <a:pt x="7328746" y="0"/>
                </a:lnTo>
                <a:lnTo>
                  <a:pt x="7328746" y="3523976"/>
                </a:lnTo>
                <a:lnTo>
                  <a:pt x="0" y="352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0554" y="4846001"/>
            <a:ext cx="7328746" cy="3456703"/>
          </a:xfrm>
          <a:custGeom>
            <a:avLst/>
            <a:gdLst/>
            <a:ahLst/>
            <a:cxnLst/>
            <a:rect r="r" b="b" t="t" l="l"/>
            <a:pathLst>
              <a:path h="3456703" w="7328746">
                <a:moveTo>
                  <a:pt x="0" y="0"/>
                </a:moveTo>
                <a:lnTo>
                  <a:pt x="7328746" y="0"/>
                </a:lnTo>
                <a:lnTo>
                  <a:pt x="7328746" y="3456703"/>
                </a:lnTo>
                <a:lnTo>
                  <a:pt x="0" y="3456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>
              <a:hlinkClick r:id="rId6" tooltip="https://github.com/epuntata/daita-final-project/blob/main/03_database.sql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7" action="ppaction://hlinksldjump"/>
                </a:rPr>
                <a:t>Torna all'indice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5236" y="291699"/>
            <a:ext cx="8355159" cy="1474002"/>
            <a:chOff x="0" y="0"/>
            <a:chExt cx="11140212" cy="1965336"/>
          </a:xfrm>
        </p:grpSpPr>
        <p:sp>
          <p:nvSpPr>
            <p:cNvPr name="Freeform 11" id="11"/>
            <p:cNvSpPr/>
            <p:nvPr/>
          </p:nvSpPr>
          <p:spPr>
            <a:xfrm flipH="false" flipV="false" rot="1612977">
              <a:off x="237074" y="68704"/>
              <a:ext cx="588095" cy="1189162"/>
            </a:xfrm>
            <a:custGeom>
              <a:avLst/>
              <a:gdLst/>
              <a:ahLst/>
              <a:cxnLst/>
              <a:rect r="r" b="b" t="t" l="l"/>
              <a:pathLst>
                <a:path h="1189162" w="588095">
                  <a:moveTo>
                    <a:pt x="0" y="0"/>
                  </a:moveTo>
                  <a:lnTo>
                    <a:pt x="588095" y="0"/>
                  </a:lnTo>
                  <a:lnTo>
                    <a:pt x="588095" y="1189162"/>
                  </a:lnTo>
                  <a:lnTo>
                    <a:pt x="0" y="1189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062243" y="630655"/>
              <a:ext cx="10077969" cy="133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Data Warehouse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45068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465988" y="1028700"/>
            <a:ext cx="8927407" cy="7245934"/>
          </a:xfrm>
          <a:custGeom>
            <a:avLst/>
            <a:gdLst/>
            <a:ahLst/>
            <a:cxnLst/>
            <a:rect r="r" b="b" t="t" l="l"/>
            <a:pathLst>
              <a:path h="7245934" w="8927407">
                <a:moveTo>
                  <a:pt x="0" y="0"/>
                </a:moveTo>
                <a:lnTo>
                  <a:pt x="8927408" y="0"/>
                </a:lnTo>
                <a:lnTo>
                  <a:pt x="8927408" y="7245934"/>
                </a:lnTo>
                <a:lnTo>
                  <a:pt x="0" y="724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88781"/>
            <a:ext cx="4754785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Cosa: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La correlazione maggiore tra investimento e fatturato è rappresentata  dalla TV, con un valore pari a 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58092"/>
            <a:ext cx="3452142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Come: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Heatmap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-1237025"/>
            <a:ext cx="7265665" cy="5584597"/>
            <a:chOff x="0" y="0"/>
            <a:chExt cx="9687553" cy="74461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937574" y="2022985"/>
              <a:ext cx="1749979" cy="1439358"/>
            </a:xfrm>
            <a:custGeom>
              <a:avLst/>
              <a:gdLst/>
              <a:ahLst/>
              <a:cxnLst/>
              <a:rect r="r" b="b" t="t" l="l"/>
              <a:pathLst>
                <a:path h="1439358" w="1749979">
                  <a:moveTo>
                    <a:pt x="0" y="0"/>
                  </a:moveTo>
                  <a:lnTo>
                    <a:pt x="1749979" y="0"/>
                  </a:lnTo>
                  <a:lnTo>
                    <a:pt x="1749979" y="1439358"/>
                  </a:lnTo>
                  <a:lnTo>
                    <a:pt x="0" y="1439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1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2825414">
              <a:off x="1172994" y="1006805"/>
              <a:ext cx="5116446" cy="5432519"/>
            </a:xfrm>
            <a:custGeom>
              <a:avLst/>
              <a:gdLst/>
              <a:ahLst/>
              <a:cxnLst/>
              <a:rect r="r" b="b" t="t" l="l"/>
              <a:pathLst>
                <a:path h="5432519" w="5116446">
                  <a:moveTo>
                    <a:pt x="0" y="0"/>
                  </a:moveTo>
                  <a:lnTo>
                    <a:pt x="5116445" y="0"/>
                  </a:lnTo>
                  <a:lnTo>
                    <a:pt x="5116445" y="5432520"/>
                  </a:lnTo>
                  <a:lnTo>
                    <a:pt x="0" y="543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8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255034" y="2859611"/>
              <a:ext cx="7030906" cy="133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Analisi 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7" action="ppaction://hlinksldjump"/>
                </a:rPr>
                <a:t>Torna all'indice</a:t>
              </a:r>
            </a:p>
          </p:txBody>
        </p:sp>
        <p:sp>
          <p:nvSpPr>
            <p:cNvPr name="Freeform 13" id="13">
              <a:hlinkClick r:id="rId9" tooltip="https://github.com/epuntata/daita-final-project/blob/main/04_data_exploration.ipynb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2901242"/>
            <a:ext cx="18288000" cy="738575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49460" y="3478954"/>
            <a:ext cx="17189079" cy="4349176"/>
          </a:xfrm>
          <a:custGeom>
            <a:avLst/>
            <a:gdLst/>
            <a:ahLst/>
            <a:cxnLst/>
            <a:rect r="r" b="b" t="t" l="l"/>
            <a:pathLst>
              <a:path h="4349176" w="17189079">
                <a:moveTo>
                  <a:pt x="0" y="0"/>
                </a:moveTo>
                <a:lnTo>
                  <a:pt x="17189080" y="0"/>
                </a:lnTo>
                <a:lnTo>
                  <a:pt x="17189080" y="4349176"/>
                </a:lnTo>
                <a:lnTo>
                  <a:pt x="0" y="434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64726" y="280213"/>
            <a:ext cx="567849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989209" y="962025"/>
            <a:ext cx="4372532" cy="190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Cosa: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Correlazione tra fatturato e investimenti sui diversi canali.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85284" y="883871"/>
            <a:ext cx="4115865" cy="142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Come: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Regressione lineare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Grafico a dispersione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3" action="ppaction://hlinksldjump"/>
                </a:rPr>
                <a:t>Torna all'indice</a:t>
              </a:r>
            </a:p>
          </p:txBody>
        </p:sp>
        <p:sp>
          <p:nvSpPr>
            <p:cNvPr name="Freeform 10" id="10">
              <a:hlinkClick r:id="rId5" tooltip="https://github.com/epuntata/daita-final-project/blob/main/04_data_exploration.ipynb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-1237025"/>
            <a:ext cx="7265665" cy="5584597"/>
            <a:chOff x="0" y="0"/>
            <a:chExt cx="9687553" cy="74461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937574" y="2022985"/>
              <a:ext cx="1749979" cy="1439358"/>
            </a:xfrm>
            <a:custGeom>
              <a:avLst/>
              <a:gdLst/>
              <a:ahLst/>
              <a:cxnLst/>
              <a:rect r="r" b="b" t="t" l="l"/>
              <a:pathLst>
                <a:path h="1439358" w="1749979">
                  <a:moveTo>
                    <a:pt x="0" y="0"/>
                  </a:moveTo>
                  <a:lnTo>
                    <a:pt x="1749979" y="0"/>
                  </a:lnTo>
                  <a:lnTo>
                    <a:pt x="1749979" y="1439358"/>
                  </a:lnTo>
                  <a:lnTo>
                    <a:pt x="0" y="1439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825414">
              <a:off x="1172994" y="1006805"/>
              <a:ext cx="5116446" cy="5432519"/>
            </a:xfrm>
            <a:custGeom>
              <a:avLst/>
              <a:gdLst/>
              <a:ahLst/>
              <a:cxnLst/>
              <a:rect r="r" b="b" t="t" l="l"/>
              <a:pathLst>
                <a:path h="5432519" w="5116446">
                  <a:moveTo>
                    <a:pt x="0" y="0"/>
                  </a:moveTo>
                  <a:lnTo>
                    <a:pt x="5116445" y="0"/>
                  </a:lnTo>
                  <a:lnTo>
                    <a:pt x="5116445" y="5432520"/>
                  </a:lnTo>
                  <a:lnTo>
                    <a:pt x="0" y="543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8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255034" y="2859611"/>
              <a:ext cx="7030906" cy="133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Analisi 1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  <p:sp>
          <p:nvSpPr>
            <p:cNvPr name="Freeform 5" id="5">
              <a:hlinkClick r:id="rId4" tooltip="https://github.com/epuntata/daita-final-project/blob/main/statistical_data_analysis.R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89845" y="1542605"/>
            <a:ext cx="13308309" cy="7201791"/>
          </a:xfrm>
          <a:custGeom>
            <a:avLst/>
            <a:gdLst/>
            <a:ahLst/>
            <a:cxnLst/>
            <a:rect r="r" b="b" t="t" l="l"/>
            <a:pathLst>
              <a:path h="7201791" w="13308309">
                <a:moveTo>
                  <a:pt x="0" y="0"/>
                </a:moveTo>
                <a:lnTo>
                  <a:pt x="13308310" y="0"/>
                </a:lnTo>
                <a:lnTo>
                  <a:pt x="13308310" y="7201790"/>
                </a:lnTo>
                <a:lnTo>
                  <a:pt x="0" y="7201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12977">
            <a:off x="1206506" y="211607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1"/>
                </a:lnTo>
                <a:lnTo>
                  <a:pt x="0" y="891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25383" y="614621"/>
            <a:ext cx="11410223" cy="101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Nourd Bold"/>
              </a:rPr>
              <a:t>Tabelle di regressione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32017" y="480057"/>
            <a:ext cx="6604513" cy="2544951"/>
            <a:chOff x="0" y="0"/>
            <a:chExt cx="8806017" cy="3393268"/>
          </a:xfrm>
        </p:grpSpPr>
        <p:sp>
          <p:nvSpPr>
            <p:cNvPr name="Freeform 4" id="4"/>
            <p:cNvSpPr/>
            <p:nvPr/>
          </p:nvSpPr>
          <p:spPr>
            <a:xfrm flipH="false" flipV="false" rot="1612977">
              <a:off x="237074" y="68704"/>
              <a:ext cx="588095" cy="1189162"/>
            </a:xfrm>
            <a:custGeom>
              <a:avLst/>
              <a:gdLst/>
              <a:ahLst/>
              <a:cxnLst/>
              <a:rect r="r" b="b" t="t" l="l"/>
              <a:pathLst>
                <a:path h="1189162" w="588095">
                  <a:moveTo>
                    <a:pt x="0" y="0"/>
                  </a:moveTo>
                  <a:lnTo>
                    <a:pt x="588095" y="0"/>
                  </a:lnTo>
                  <a:lnTo>
                    <a:pt x="588095" y="1189162"/>
                  </a:lnTo>
                  <a:lnTo>
                    <a:pt x="0" y="1189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62243" y="674374"/>
              <a:ext cx="7743773" cy="2718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Tabelle di regressione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480057"/>
            <a:ext cx="7493248" cy="8031176"/>
          </a:xfrm>
          <a:custGeom>
            <a:avLst/>
            <a:gdLst/>
            <a:ahLst/>
            <a:cxnLst/>
            <a:rect r="r" b="b" t="t" l="l"/>
            <a:pathLst>
              <a:path h="8031176" w="7493248">
                <a:moveTo>
                  <a:pt x="0" y="0"/>
                </a:moveTo>
                <a:lnTo>
                  <a:pt x="7493248" y="0"/>
                </a:lnTo>
                <a:lnTo>
                  <a:pt x="7493248" y="8031176"/>
                </a:lnTo>
                <a:lnTo>
                  <a:pt x="0" y="803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50" r="0" b="-9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31262" y="5143500"/>
            <a:ext cx="1264782" cy="1588196"/>
          </a:xfrm>
          <a:custGeom>
            <a:avLst/>
            <a:gdLst/>
            <a:ahLst/>
            <a:cxnLst/>
            <a:rect r="r" b="b" t="t" l="l"/>
            <a:pathLst>
              <a:path h="1588196" w="1264782">
                <a:moveTo>
                  <a:pt x="0" y="0"/>
                </a:moveTo>
                <a:lnTo>
                  <a:pt x="1264782" y="0"/>
                </a:lnTo>
                <a:lnTo>
                  <a:pt x="1264782" y="1588196"/>
                </a:lnTo>
                <a:lnTo>
                  <a:pt x="0" y="1588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7" action="ppaction://hlinksldjump"/>
                </a:rPr>
                <a:t>Torna all'indice</a:t>
              </a:r>
            </a:p>
          </p:txBody>
        </p:sp>
        <p:sp>
          <p:nvSpPr>
            <p:cNvPr name="Freeform 11" id="11">
              <a:hlinkClick r:id="rId9" tooltip="https://github.com/epuntata/daita-final-project/blob/main/statistical_data_analysis.R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2900" y="2474143"/>
            <a:ext cx="12782200" cy="5829842"/>
          </a:xfrm>
          <a:custGeom>
            <a:avLst/>
            <a:gdLst/>
            <a:ahLst/>
            <a:cxnLst/>
            <a:rect r="r" b="b" t="t" l="l"/>
            <a:pathLst>
              <a:path h="5829842" w="12782200">
                <a:moveTo>
                  <a:pt x="0" y="0"/>
                </a:moveTo>
                <a:lnTo>
                  <a:pt x="12782200" y="0"/>
                </a:lnTo>
                <a:lnTo>
                  <a:pt x="12782200" y="5829842"/>
                </a:lnTo>
                <a:lnTo>
                  <a:pt x="0" y="5829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1220" y="1036063"/>
            <a:ext cx="1438080" cy="1438080"/>
          </a:xfrm>
          <a:custGeom>
            <a:avLst/>
            <a:gdLst/>
            <a:ahLst/>
            <a:cxnLst/>
            <a:rect r="r" b="b" t="t" l="l"/>
            <a:pathLst>
              <a:path h="1438080" w="1438080">
                <a:moveTo>
                  <a:pt x="0" y="0"/>
                </a:moveTo>
                <a:lnTo>
                  <a:pt x="1438080" y="0"/>
                </a:lnTo>
                <a:lnTo>
                  <a:pt x="1438080" y="1438080"/>
                </a:lnTo>
                <a:lnTo>
                  <a:pt x="0" y="1438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5" action="ppaction://hlinksldjump"/>
                </a:rPr>
                <a:t>Torna all'indice</a:t>
              </a:r>
            </a:p>
          </p:txBody>
        </p:sp>
        <p:sp>
          <p:nvSpPr>
            <p:cNvPr name="Freeform 7" id="7">
              <a:hlinkClick r:id="rId7" tooltip="https://github.com/epuntata/daita-final-project/tree/main/PowerBi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-1237025"/>
            <a:ext cx="6214455" cy="5584597"/>
            <a:chOff x="0" y="0"/>
            <a:chExt cx="8285940" cy="7446130"/>
          </a:xfrm>
        </p:grpSpPr>
        <p:sp>
          <p:nvSpPr>
            <p:cNvPr name="Freeform 10" id="10"/>
            <p:cNvSpPr/>
            <p:nvPr/>
          </p:nvSpPr>
          <p:spPr>
            <a:xfrm flipH="false" flipV="false" rot="2825414">
              <a:off x="1172994" y="1006805"/>
              <a:ext cx="5116446" cy="5432519"/>
            </a:xfrm>
            <a:custGeom>
              <a:avLst/>
              <a:gdLst/>
              <a:ahLst/>
              <a:cxnLst/>
              <a:rect r="r" b="b" t="t" l="l"/>
              <a:pathLst>
                <a:path h="5432519" w="5116446">
                  <a:moveTo>
                    <a:pt x="0" y="0"/>
                  </a:moveTo>
                  <a:lnTo>
                    <a:pt x="5116445" y="0"/>
                  </a:lnTo>
                  <a:lnTo>
                    <a:pt x="5116445" y="5432520"/>
                  </a:lnTo>
                  <a:lnTo>
                    <a:pt x="0" y="543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8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255034" y="2859611"/>
              <a:ext cx="7030906" cy="133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Analisi 2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  <p:sp>
          <p:nvSpPr>
            <p:cNvPr name="Freeform 6" id="6">
              <a:hlinkClick r:id="rId4" tooltip="https://github.com/epuntata/daita-final-project/blob/main/statistical_data_analysis.R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2324" y="4020886"/>
            <a:ext cx="5822903" cy="216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Rubik Bold"/>
              </a:rPr>
              <a:t>Cosa: </a:t>
            </a:r>
            <a:r>
              <a:rPr lang="en-US" sz="3099">
                <a:solidFill>
                  <a:srgbClr val="000000"/>
                </a:solidFill>
                <a:latin typeface="Rubik"/>
              </a:rPr>
              <a:t>Relazione percentuale tra Investimento e Fatturato</a:t>
            </a:r>
          </a:p>
          <a:p>
            <a:pPr>
              <a:lnSpc>
                <a:spcPts val="4339"/>
              </a:lnSpc>
            </a:pP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Rubik Bold"/>
              </a:rPr>
              <a:t>Come:</a:t>
            </a:r>
            <a:r>
              <a:rPr lang="en-US" sz="3099">
                <a:solidFill>
                  <a:srgbClr val="000000"/>
                </a:solidFill>
                <a:latin typeface="Rubik"/>
              </a:rPr>
              <a:t> 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-1237025"/>
            <a:ext cx="7067550" cy="5584597"/>
            <a:chOff x="0" y="0"/>
            <a:chExt cx="9423400" cy="74461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530878" y="1965306"/>
              <a:ext cx="1892522" cy="1892522"/>
            </a:xfrm>
            <a:custGeom>
              <a:avLst/>
              <a:gdLst/>
              <a:ahLst/>
              <a:cxnLst/>
              <a:rect r="r" b="b" t="t" l="l"/>
              <a:pathLst>
                <a:path h="1892522" w="1892522">
                  <a:moveTo>
                    <a:pt x="0" y="0"/>
                  </a:moveTo>
                  <a:lnTo>
                    <a:pt x="1892522" y="0"/>
                  </a:lnTo>
                  <a:lnTo>
                    <a:pt x="1892522" y="1892522"/>
                  </a:lnTo>
                  <a:lnTo>
                    <a:pt x="0" y="1892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2825414">
              <a:off x="1172994" y="1006805"/>
              <a:ext cx="5116446" cy="5432519"/>
            </a:xfrm>
            <a:custGeom>
              <a:avLst/>
              <a:gdLst/>
              <a:ahLst/>
              <a:cxnLst/>
              <a:rect r="r" b="b" t="t" l="l"/>
              <a:pathLst>
                <a:path h="5432519" w="5116446">
                  <a:moveTo>
                    <a:pt x="0" y="0"/>
                  </a:moveTo>
                  <a:lnTo>
                    <a:pt x="5116445" y="0"/>
                  </a:lnTo>
                  <a:lnTo>
                    <a:pt x="5116445" y="5432520"/>
                  </a:lnTo>
                  <a:lnTo>
                    <a:pt x="0" y="543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48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255034" y="2859611"/>
              <a:ext cx="7030906" cy="133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Analisi 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144000" y="1028700"/>
            <a:ext cx="7586102" cy="7337366"/>
          </a:xfrm>
          <a:custGeom>
            <a:avLst/>
            <a:gdLst/>
            <a:ahLst/>
            <a:cxnLst/>
            <a:rect r="r" b="b" t="t" l="l"/>
            <a:pathLst>
              <a:path h="7337366" w="7586102">
                <a:moveTo>
                  <a:pt x="0" y="0"/>
                </a:moveTo>
                <a:lnTo>
                  <a:pt x="7586102" y="0"/>
                </a:lnTo>
                <a:lnTo>
                  <a:pt x="7586102" y="7337366"/>
                </a:lnTo>
                <a:lnTo>
                  <a:pt x="0" y="7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04" t="-1659" r="-1604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019211" y="1963254"/>
            <a:ext cx="8240089" cy="6360493"/>
          </a:xfrm>
          <a:custGeom>
            <a:avLst/>
            <a:gdLst/>
            <a:ahLst/>
            <a:cxnLst/>
            <a:rect r="r" b="b" t="t" l="l"/>
            <a:pathLst>
              <a:path h="6360493" w="8240089">
                <a:moveTo>
                  <a:pt x="0" y="0"/>
                </a:moveTo>
                <a:lnTo>
                  <a:pt x="8240089" y="0"/>
                </a:lnTo>
                <a:lnTo>
                  <a:pt x="8240089" y="6360492"/>
                </a:lnTo>
                <a:lnTo>
                  <a:pt x="0" y="63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95840" y="1078665"/>
            <a:ext cx="2446741" cy="1422113"/>
          </a:xfrm>
          <a:custGeom>
            <a:avLst/>
            <a:gdLst/>
            <a:ahLst/>
            <a:cxnLst/>
            <a:rect r="r" b="b" t="t" l="l"/>
            <a:pathLst>
              <a:path h="1422113" w="2446741">
                <a:moveTo>
                  <a:pt x="0" y="0"/>
                </a:moveTo>
                <a:lnTo>
                  <a:pt x="2446741" y="0"/>
                </a:lnTo>
                <a:lnTo>
                  <a:pt x="2446741" y="1422113"/>
                </a:lnTo>
                <a:lnTo>
                  <a:pt x="0" y="1422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83442" y="1028700"/>
            <a:ext cx="2475858" cy="1522044"/>
          </a:xfrm>
          <a:custGeom>
            <a:avLst/>
            <a:gdLst/>
            <a:ahLst/>
            <a:cxnLst/>
            <a:rect r="r" b="b" t="t" l="l"/>
            <a:pathLst>
              <a:path h="1522044" w="2475858">
                <a:moveTo>
                  <a:pt x="0" y="0"/>
                </a:moveTo>
                <a:lnTo>
                  <a:pt x="2475858" y="0"/>
                </a:lnTo>
                <a:lnTo>
                  <a:pt x="2475858" y="1522044"/>
                </a:lnTo>
                <a:lnTo>
                  <a:pt x="0" y="1522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1275" y="3120183"/>
            <a:ext cx="4927194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Cosa: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Investimento e fatturato a confronto: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 Totali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 Relativi ai canali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1275" y="5803690"/>
            <a:ext cx="4690627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Come: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Investimento relativo: grafico a torta interno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Fatturato relativo: grafico ad anello esterno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5" action="ppaction://hlinksldjump"/>
                </a:rPr>
                <a:t>Torna all'indice</a:t>
              </a:r>
            </a:p>
          </p:txBody>
        </p:sp>
        <p:sp>
          <p:nvSpPr>
            <p:cNvPr name="Freeform 11" id="11">
              <a:hlinkClick r:id="rId7" tooltip="https://github.com/epuntata/daita-final-project/tree/main/PowerBi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-1237025"/>
            <a:ext cx="7067550" cy="5584597"/>
            <a:chOff x="0" y="0"/>
            <a:chExt cx="9423400" cy="7446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530878" y="1965306"/>
              <a:ext cx="1892522" cy="1892522"/>
            </a:xfrm>
            <a:custGeom>
              <a:avLst/>
              <a:gdLst/>
              <a:ahLst/>
              <a:cxnLst/>
              <a:rect r="r" b="b" t="t" l="l"/>
              <a:pathLst>
                <a:path h="1892522" w="1892522">
                  <a:moveTo>
                    <a:pt x="0" y="0"/>
                  </a:moveTo>
                  <a:lnTo>
                    <a:pt x="1892522" y="0"/>
                  </a:lnTo>
                  <a:lnTo>
                    <a:pt x="1892522" y="1892522"/>
                  </a:lnTo>
                  <a:lnTo>
                    <a:pt x="0" y="1892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2825414">
              <a:off x="1172994" y="1006805"/>
              <a:ext cx="5116446" cy="5432519"/>
            </a:xfrm>
            <a:custGeom>
              <a:avLst/>
              <a:gdLst/>
              <a:ahLst/>
              <a:cxnLst/>
              <a:rect r="r" b="b" t="t" l="l"/>
              <a:pathLst>
                <a:path h="5432519" w="5116446">
                  <a:moveTo>
                    <a:pt x="0" y="0"/>
                  </a:moveTo>
                  <a:lnTo>
                    <a:pt x="5116445" y="0"/>
                  </a:lnTo>
                  <a:lnTo>
                    <a:pt x="5116445" y="5432520"/>
                  </a:lnTo>
                  <a:lnTo>
                    <a:pt x="0" y="5432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8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255034" y="2859611"/>
              <a:ext cx="7030906" cy="133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Analisi 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47709">
            <a:off x="13047667" y="1909642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46260">
            <a:off x="14859368" y="3800024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8" y="0"/>
                </a:lnTo>
                <a:lnTo>
                  <a:pt x="834788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38127">
            <a:off x="3382896" y="3800024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7344" y="3433468"/>
            <a:ext cx="3553312" cy="3420063"/>
          </a:xfrm>
          <a:custGeom>
            <a:avLst/>
            <a:gdLst/>
            <a:ahLst/>
            <a:cxnLst/>
            <a:rect r="r" b="b" t="t" l="l"/>
            <a:pathLst>
              <a:path h="3420063" w="3553312">
                <a:moveTo>
                  <a:pt x="0" y="0"/>
                </a:moveTo>
                <a:lnTo>
                  <a:pt x="3553312" y="0"/>
                </a:lnTo>
                <a:lnTo>
                  <a:pt x="3553312" y="3420064"/>
                </a:lnTo>
                <a:lnTo>
                  <a:pt x="0" y="3420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352">
            <a:off x="1158521" y="1090654"/>
            <a:ext cx="4299658" cy="806186"/>
          </a:xfrm>
          <a:custGeom>
            <a:avLst/>
            <a:gdLst/>
            <a:ahLst/>
            <a:cxnLst/>
            <a:rect r="r" b="b" t="t" l="l"/>
            <a:pathLst>
              <a:path h="806186" w="4299658">
                <a:moveTo>
                  <a:pt x="0" y="0"/>
                </a:moveTo>
                <a:lnTo>
                  <a:pt x="4299658" y="0"/>
                </a:lnTo>
                <a:lnTo>
                  <a:pt x="4299658" y="806186"/>
                </a:lnTo>
                <a:lnTo>
                  <a:pt x="0" y="806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73719"/>
            <a:ext cx="4559300" cy="101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Nourd Bold"/>
              </a:rPr>
              <a:t>E. </a:t>
            </a:r>
            <a:r>
              <a:rPr lang="en-US" sz="6300" u="none">
                <a:solidFill>
                  <a:srgbClr val="000000"/>
                </a:solidFill>
                <a:latin typeface="Nourd Bold"/>
              </a:rPr>
              <a:t>Team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002442">
            <a:off x="9437671" y="8890234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62827">
            <a:off x="14925491" y="6675272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134508">
            <a:off x="4272167" y="7119819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8" y="0"/>
                </a:lnTo>
                <a:lnTo>
                  <a:pt x="834788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03284">
            <a:off x="6767500" y="1392099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8" y="0"/>
                </a:lnTo>
                <a:lnTo>
                  <a:pt x="834788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69634" y="1286106"/>
            <a:ext cx="39799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GIOVANNI DE CALES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23276" y="5143500"/>
            <a:ext cx="357603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EUGENIA BALDONI (BALDONI E.)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5918" y="2745005"/>
            <a:ext cx="357603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MARCO ROMA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80409" y="8362950"/>
            <a:ext cx="396247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FRANCESCO MURGO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8733" y="8271663"/>
            <a:ext cx="396247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WILLIAM SCRIMA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74442" y="2745005"/>
            <a:ext cx="396247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ANAS CHAYA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4012" y="5216620"/>
            <a:ext cx="3962477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ELEONORA ROSSI (ROSSI E.)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821743" y="1028700"/>
            <a:ext cx="1437557" cy="1456089"/>
          </a:xfrm>
          <a:custGeom>
            <a:avLst/>
            <a:gdLst/>
            <a:ahLst/>
            <a:cxnLst/>
            <a:rect r="r" b="b" t="t" l="l"/>
            <a:pathLst>
              <a:path h="1456089" w="1437557">
                <a:moveTo>
                  <a:pt x="0" y="0"/>
                </a:moveTo>
                <a:lnTo>
                  <a:pt x="1437557" y="0"/>
                </a:lnTo>
                <a:lnTo>
                  <a:pt x="1437557" y="1456089"/>
                </a:lnTo>
                <a:lnTo>
                  <a:pt x="0" y="1456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452043"/>
            <a:ext cx="709556" cy="895082"/>
          </a:xfrm>
          <a:custGeom>
            <a:avLst/>
            <a:gdLst/>
            <a:ahLst/>
            <a:cxnLst/>
            <a:rect r="r" b="b" t="t" l="l"/>
            <a:pathLst>
              <a:path h="895082" w="709556">
                <a:moveTo>
                  <a:pt x="0" y="0"/>
                </a:moveTo>
                <a:lnTo>
                  <a:pt x="709556" y="0"/>
                </a:lnTo>
                <a:lnTo>
                  <a:pt x="709556" y="895082"/>
                </a:lnTo>
                <a:lnTo>
                  <a:pt x="0" y="89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612977">
            <a:off x="409823" y="531585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816350"/>
            <a:ext cx="5499315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Il miglior canale è quello televisivo, sul quale converrebbe investire di più.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810252" y="3357679"/>
            <a:ext cx="717764" cy="834609"/>
          </a:xfrm>
          <a:custGeom>
            <a:avLst/>
            <a:gdLst/>
            <a:ahLst/>
            <a:cxnLst/>
            <a:rect r="r" b="b" t="t" l="l"/>
            <a:pathLst>
              <a:path h="834609" w="717764">
                <a:moveTo>
                  <a:pt x="0" y="0"/>
                </a:moveTo>
                <a:lnTo>
                  <a:pt x="717763" y="0"/>
                </a:lnTo>
                <a:lnTo>
                  <a:pt x="717763" y="834609"/>
                </a:lnTo>
                <a:lnTo>
                  <a:pt x="0" y="834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60974" y="1675653"/>
            <a:ext cx="4250070" cy="6373570"/>
            <a:chOff x="0" y="0"/>
            <a:chExt cx="5666760" cy="84980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285447" y="6132727"/>
              <a:ext cx="679227" cy="1132044"/>
            </a:xfrm>
            <a:custGeom>
              <a:avLst/>
              <a:gdLst/>
              <a:ahLst/>
              <a:cxnLst/>
              <a:rect r="r" b="b" t="t" l="l"/>
              <a:pathLst>
                <a:path h="1132044" w="679227">
                  <a:moveTo>
                    <a:pt x="0" y="0"/>
                  </a:moveTo>
                  <a:lnTo>
                    <a:pt x="679226" y="0"/>
                  </a:lnTo>
                  <a:lnTo>
                    <a:pt x="679226" y="1132044"/>
                  </a:lnTo>
                  <a:lnTo>
                    <a:pt x="0" y="113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8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881313" y="7516348"/>
              <a:ext cx="1487494" cy="981746"/>
            </a:xfrm>
            <a:custGeom>
              <a:avLst/>
              <a:gdLst/>
              <a:ahLst/>
              <a:cxnLst/>
              <a:rect r="r" b="b" t="t" l="l"/>
              <a:pathLst>
                <a:path h="981746" w="1487494">
                  <a:moveTo>
                    <a:pt x="0" y="0"/>
                  </a:moveTo>
                  <a:lnTo>
                    <a:pt x="1487494" y="0"/>
                  </a:lnTo>
                  <a:lnTo>
                    <a:pt x="1487494" y="981746"/>
                  </a:lnTo>
                  <a:lnTo>
                    <a:pt x="0" y="981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48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74828" y="6130642"/>
              <a:ext cx="1308532" cy="1089353"/>
            </a:xfrm>
            <a:custGeom>
              <a:avLst/>
              <a:gdLst/>
              <a:ahLst/>
              <a:cxnLst/>
              <a:rect r="r" b="b" t="t" l="l"/>
              <a:pathLst>
                <a:path h="1089353" w="1308532">
                  <a:moveTo>
                    <a:pt x="0" y="0"/>
                  </a:moveTo>
                  <a:lnTo>
                    <a:pt x="1308532" y="0"/>
                  </a:lnTo>
                  <a:lnTo>
                    <a:pt x="1308532" y="1089352"/>
                  </a:lnTo>
                  <a:lnTo>
                    <a:pt x="0" y="1089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48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96883" y="5883626"/>
              <a:ext cx="1202236" cy="1336368"/>
            </a:xfrm>
            <a:custGeom>
              <a:avLst/>
              <a:gdLst/>
              <a:ahLst/>
              <a:cxnLst/>
              <a:rect r="r" b="b" t="t" l="l"/>
              <a:pathLst>
                <a:path h="1336368" w="1202236">
                  <a:moveTo>
                    <a:pt x="0" y="0"/>
                  </a:moveTo>
                  <a:lnTo>
                    <a:pt x="1202235" y="0"/>
                  </a:lnTo>
                  <a:lnTo>
                    <a:pt x="1202235" y="1336368"/>
                  </a:lnTo>
                  <a:lnTo>
                    <a:pt x="0" y="1336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48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66760" cy="5666760"/>
            </a:xfrm>
            <a:custGeom>
              <a:avLst/>
              <a:gdLst/>
              <a:ahLst/>
              <a:cxnLst/>
              <a:rect r="r" b="b" t="t" l="l"/>
              <a:pathLst>
                <a:path h="5666760" w="5666760">
                  <a:moveTo>
                    <a:pt x="0" y="0"/>
                  </a:moveTo>
                  <a:lnTo>
                    <a:pt x="5666760" y="0"/>
                  </a:lnTo>
                  <a:lnTo>
                    <a:pt x="5666760" y="5666760"/>
                  </a:lnTo>
                  <a:lnTo>
                    <a:pt x="0" y="5666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779094"/>
            <a:ext cx="5643674" cy="205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Nourd Bold"/>
              </a:rPr>
              <a:t>Risutati e riflessioni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57264" y="6378102"/>
            <a:ext cx="4715110" cy="167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ubik"/>
              </a:rPr>
              <a:t>Radio e Newspaper risultano essere canali meno efficienti.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17" id="17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0" action="ppaction://hlinksldjump"/>
                </a:rPr>
                <a:t>Torna all'indice</a:t>
              </a:r>
            </a:p>
          </p:txBody>
        </p:sp>
        <p:sp>
          <p:nvSpPr>
            <p:cNvPr name="Freeform 19" id="19">
              <a:hlinkClick r:id="rId22" tooltip="https://github.com/epuntata/daita-final-project/tree/main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5803" y="4505327"/>
            <a:ext cx="1193639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8064CB"/>
                </a:solidFill>
                <a:latin typeface="Nourd Bold"/>
              </a:rPr>
              <a:t>Grazie per l’attenzione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40587" y="6457936"/>
            <a:ext cx="5006825" cy="666128"/>
            <a:chOff x="0" y="0"/>
            <a:chExt cx="6675767" cy="888170"/>
          </a:xfrm>
        </p:grpSpPr>
        <p:sp>
          <p:nvSpPr>
            <p:cNvPr name="Freeform 4" id="4">
              <a:hlinkClick r:id="rId3" tooltip="https://github.com/epuntata/daita-final-project"/>
            </p:cNvPr>
            <p:cNvSpPr/>
            <p:nvPr/>
          </p:nvSpPr>
          <p:spPr>
            <a:xfrm flipH="false" flipV="false" rot="0">
              <a:off x="5787597" y="0"/>
              <a:ext cx="888170" cy="888170"/>
            </a:xfrm>
            <a:custGeom>
              <a:avLst/>
              <a:gdLst/>
              <a:ahLst/>
              <a:cxnLst/>
              <a:rect r="r" b="b" t="t" l="l"/>
              <a:pathLst>
                <a:path h="888170" w="888170">
                  <a:moveTo>
                    <a:pt x="0" y="0"/>
                  </a:moveTo>
                  <a:lnTo>
                    <a:pt x="888170" y="0"/>
                  </a:lnTo>
                  <a:lnTo>
                    <a:pt x="888170" y="888170"/>
                  </a:lnTo>
                  <a:lnTo>
                    <a:pt x="0" y="888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7466"/>
              <a:ext cx="5583261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TextBox 3" id="3"/>
          <p:cNvSpPr txBox="true"/>
          <p:nvPr/>
        </p:nvSpPr>
        <p:spPr>
          <a:xfrm rot="0">
            <a:off x="1584608" y="4607276"/>
            <a:ext cx="5974784" cy="101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0"/>
              </a:lnSpc>
            </a:pPr>
            <a:r>
              <a:rPr lang="en-US" sz="6300" u="none">
                <a:solidFill>
                  <a:srgbClr val="000000"/>
                </a:solidFill>
                <a:latin typeface="Nourd Bold"/>
              </a:rPr>
              <a:t>Indice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100911">
            <a:off x="6401397" y="3325510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2" y="0"/>
                </a:lnTo>
                <a:lnTo>
                  <a:pt x="679152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49655">
            <a:off x="1707156" y="3314574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3" y="0"/>
                </a:moveTo>
                <a:lnTo>
                  <a:pt x="0" y="0"/>
                </a:lnTo>
                <a:lnTo>
                  <a:pt x="0" y="782744"/>
                </a:lnTo>
                <a:lnTo>
                  <a:pt x="611963" y="782744"/>
                </a:lnTo>
                <a:lnTo>
                  <a:pt x="6119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699088">
            <a:off x="1854557" y="6239821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1" y="0"/>
                </a:lnTo>
                <a:lnTo>
                  <a:pt x="679151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750344">
            <a:off x="6444516" y="6379427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4" y="0"/>
                </a:moveTo>
                <a:lnTo>
                  <a:pt x="0" y="0"/>
                </a:lnTo>
                <a:lnTo>
                  <a:pt x="0" y="782744"/>
                </a:lnTo>
                <a:lnTo>
                  <a:pt x="611964" y="782744"/>
                </a:lnTo>
                <a:lnTo>
                  <a:pt x="6119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70381" y="1495023"/>
            <a:ext cx="9875802" cy="7296953"/>
            <a:chOff x="0" y="0"/>
            <a:chExt cx="13167736" cy="97292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406031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4" action="ppaction://hlinksldjump"/>
                </a:rPr>
                <a:t>Working plan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939036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5" action="ppaction://hlinksldjump"/>
                </a:rPr>
                <a:t>Data</a:t>
              </a:r>
              <a:r>
                <a:rPr lang="en-US" sz="3199">
                  <a:solidFill>
                    <a:srgbClr val="000000"/>
                  </a:solidFill>
                  <a:latin typeface="Rubik"/>
                </a:rPr>
                <a:t>set di partenza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96508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6" action="ppaction://hlinksldjump"/>
                </a:rPr>
                <a:t>Roadmap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300036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7" action="ppaction://hlinksldjump"/>
                </a:rPr>
                <a:t>Analisi 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784914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8" action="ppaction://hlinksldjump"/>
                </a:rPr>
                <a:t>Analisi 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527353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9" action="ppaction://hlinksldjump"/>
                </a:rPr>
                <a:t>Analisi 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0" action="ppaction://hlinksldjump"/>
                </a:rPr>
                <a:t>Panoramica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63592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Canali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269793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1" action="ppaction://hlinksldjump"/>
                </a:rPr>
                <a:t>Risultati e riflessioni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732275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2" action="ppaction://hlinksldjump"/>
                </a:rPr>
                <a:t>Data pipeline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4557597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3" action="ppaction://hlinksldjump"/>
                </a:rPr>
                <a:t>Data warehouse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042475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4" action="ppaction://hlinksldjump"/>
                </a:rPr>
                <a:t>Tabelle di regressione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012232"/>
              <a:ext cx="13167736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5" action="ppaction://hlinksldjump"/>
                </a:rPr>
                <a:t>Ringraziamenti e approfondimenti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825414">
            <a:off x="2003631" y="-398931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3" y="0"/>
                </a:lnTo>
                <a:lnTo>
                  <a:pt x="4252523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049">
            <a:off x="10905615" y="572081"/>
            <a:ext cx="1075029" cy="1925949"/>
          </a:xfrm>
          <a:custGeom>
            <a:avLst/>
            <a:gdLst/>
            <a:ahLst/>
            <a:cxnLst/>
            <a:rect r="r" b="b" t="t" l="l"/>
            <a:pathLst>
              <a:path h="1925949" w="1075029">
                <a:moveTo>
                  <a:pt x="0" y="0"/>
                </a:moveTo>
                <a:lnTo>
                  <a:pt x="1075029" y="0"/>
                </a:lnTo>
                <a:lnTo>
                  <a:pt x="1075029" y="1925949"/>
                </a:lnTo>
                <a:lnTo>
                  <a:pt x="0" y="1925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046807"/>
            <a:ext cx="5748615" cy="3649544"/>
            <a:chOff x="0" y="0"/>
            <a:chExt cx="7664820" cy="48660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78112" cy="933396"/>
            </a:xfrm>
            <a:custGeom>
              <a:avLst/>
              <a:gdLst/>
              <a:ahLst/>
              <a:cxnLst/>
              <a:rect r="r" b="b" t="t" l="l"/>
              <a:pathLst>
                <a:path h="933396" w="4978112">
                  <a:moveTo>
                    <a:pt x="0" y="0"/>
                  </a:moveTo>
                  <a:lnTo>
                    <a:pt x="4978112" y="0"/>
                  </a:lnTo>
                  <a:lnTo>
                    <a:pt x="4978112" y="933396"/>
                  </a:lnTo>
                  <a:lnTo>
                    <a:pt x="0" y="933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86239" y="146023"/>
              <a:ext cx="320563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Rubik Semi-Bold"/>
                </a:rPr>
                <a:t>OBIETTIVI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98032"/>
              <a:ext cx="7664820" cy="3468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Rubik"/>
                </a:rPr>
                <a:t>Valutazione dell’esistenza di </a:t>
              </a:r>
              <a:r>
                <a:rPr lang="en-US" sz="2499">
                  <a:solidFill>
                    <a:srgbClr val="000000"/>
                  </a:solidFill>
                  <a:latin typeface="Rubik Bold"/>
                </a:rPr>
                <a:t>correlazioni significative</a:t>
              </a:r>
              <a:r>
                <a:rPr lang="en-US" sz="2499">
                  <a:solidFill>
                    <a:srgbClr val="000000"/>
                  </a:solidFill>
                  <a:latin typeface="Rubik"/>
                </a:rPr>
                <a:t> tra i diversi parametri.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 u="none">
                  <a:solidFill>
                    <a:srgbClr val="000000"/>
                  </a:solidFill>
                  <a:latin typeface="Rubik"/>
                </a:rPr>
                <a:t>Valutazione del </a:t>
              </a:r>
              <a:r>
                <a:rPr lang="en-US" sz="2499" u="none">
                  <a:solidFill>
                    <a:srgbClr val="000000"/>
                  </a:solidFill>
                  <a:latin typeface="Rubik Bold"/>
                </a:rPr>
                <a:t>successo delle  campagne </a:t>
              </a:r>
              <a:r>
                <a:rPr lang="en-US" sz="2499" u="none">
                  <a:solidFill>
                    <a:srgbClr val="000000"/>
                  </a:solidFill>
                  <a:latin typeface="Rubik"/>
                </a:rPr>
                <a:t>pubblicitarie in base al budget investito.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71550"/>
            <a:ext cx="12734870" cy="101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90"/>
              </a:lnSpc>
            </a:pPr>
            <a:r>
              <a:rPr lang="en-US" sz="6300" u="none">
                <a:solidFill>
                  <a:srgbClr val="000000"/>
                </a:solidFill>
                <a:latin typeface="Nourd Bold"/>
              </a:rPr>
              <a:t>Panoramica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16608"/>
            <a:ext cx="14679185" cy="168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Lo scopo è ottenere </a:t>
            </a:r>
            <a:r>
              <a:rPr lang="en-US" sz="3199">
                <a:solidFill>
                  <a:srgbClr val="000000"/>
                </a:solidFill>
                <a:latin typeface="Rubik Bold"/>
              </a:rPr>
              <a:t>un’analisi delle caratteristiche predominanti nel settore pubblicitario</a:t>
            </a:r>
            <a:r>
              <a:rPr lang="en-US" sz="3199">
                <a:solidFill>
                  <a:srgbClr val="000000"/>
                </a:solidFill>
                <a:latin typeface="Rubik"/>
              </a:rPr>
              <a:t> e studiare le </a:t>
            </a:r>
            <a:r>
              <a:rPr lang="en-US" sz="3199">
                <a:solidFill>
                  <a:srgbClr val="000000"/>
                </a:solidFill>
                <a:latin typeface="Rubik Bold"/>
              </a:rPr>
              <a:t>variazioni nelle performance delle campagne pubblicitarie </a:t>
            </a:r>
            <a:r>
              <a:rPr lang="en-US" sz="3199">
                <a:solidFill>
                  <a:srgbClr val="000000"/>
                </a:solidFill>
                <a:latin typeface="Rubik"/>
              </a:rPr>
              <a:t>in relazione ai canali di trasmissione utilizzati.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65995" y="10001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8" action="ppaction://hlinksldjump"/>
              </a:rPr>
              <a:t>Torna all'indice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666669" y="6071800"/>
            <a:ext cx="4715110" cy="3186417"/>
            <a:chOff x="0" y="0"/>
            <a:chExt cx="6286813" cy="42485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78112" cy="933396"/>
            </a:xfrm>
            <a:custGeom>
              <a:avLst/>
              <a:gdLst/>
              <a:ahLst/>
              <a:cxnLst/>
              <a:rect r="r" b="b" t="t" l="l"/>
              <a:pathLst>
                <a:path h="933396" w="4978112">
                  <a:moveTo>
                    <a:pt x="0" y="0"/>
                  </a:moveTo>
                  <a:lnTo>
                    <a:pt x="4978112" y="0"/>
                  </a:lnTo>
                  <a:lnTo>
                    <a:pt x="4978112" y="933396"/>
                  </a:lnTo>
                  <a:lnTo>
                    <a:pt x="0" y="933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364707"/>
              <a:ext cx="6286813" cy="2883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ubik"/>
                </a:rPr>
                <a:t>Sviluppo di un </a:t>
              </a:r>
              <a:r>
                <a:rPr lang="en-US" sz="2499">
                  <a:solidFill>
                    <a:srgbClr val="000000"/>
                  </a:solidFill>
                  <a:latin typeface="Rubik Bold"/>
                </a:rPr>
                <a:t>modello predittivo per stimare l’efficacia di una campagna pubblicitaria </a:t>
              </a:r>
              <a:r>
                <a:rPr lang="en-US" sz="2499">
                  <a:solidFill>
                    <a:srgbClr val="000000"/>
                  </a:solidFill>
                  <a:latin typeface="Rubik"/>
                </a:rPr>
                <a:t>in base alle sue specifiche caratteristiche.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00539" y="168248"/>
              <a:ext cx="320563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Rubik Semi-Bold"/>
                </a:rPr>
                <a:t>FINALITÀ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59915" y="1512082"/>
            <a:ext cx="1938465" cy="1452086"/>
          </a:xfrm>
          <a:custGeom>
            <a:avLst/>
            <a:gdLst/>
            <a:ahLst/>
            <a:cxnLst/>
            <a:rect r="r" b="b" t="t" l="l"/>
            <a:pathLst>
              <a:path h="1452086" w="1938465">
                <a:moveTo>
                  <a:pt x="0" y="0"/>
                </a:moveTo>
                <a:lnTo>
                  <a:pt x="1938465" y="0"/>
                </a:lnTo>
                <a:lnTo>
                  <a:pt x="1938465" y="1452087"/>
                </a:lnTo>
                <a:lnTo>
                  <a:pt x="0" y="14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gradFill rotWithShape="true">
            <a:gsLst>
              <a:gs pos="0">
                <a:srgbClr val="CDFFD8">
                  <a:alpha val="48000"/>
                </a:srgbClr>
              </a:gs>
              <a:gs pos="100000">
                <a:srgbClr val="94B9FF">
                  <a:alpha val="48000"/>
                </a:srgbClr>
              </a:gs>
            </a:gsLst>
            <a:lin ang="0"/>
          </a:gradFill>
        </p:spPr>
      </p:sp>
      <p:sp>
        <p:nvSpPr>
          <p:cNvPr name="Freeform 4" id="4"/>
          <p:cNvSpPr/>
          <p:nvPr/>
        </p:nvSpPr>
        <p:spPr>
          <a:xfrm flipH="false" flipV="false" rot="0">
            <a:off x="11224252" y="1028700"/>
            <a:ext cx="2009372" cy="1486935"/>
          </a:xfrm>
          <a:custGeom>
            <a:avLst/>
            <a:gdLst/>
            <a:ahLst/>
            <a:cxnLst/>
            <a:rect r="r" b="b" t="t" l="l"/>
            <a:pathLst>
              <a:path h="1486935" w="2009372">
                <a:moveTo>
                  <a:pt x="0" y="0"/>
                </a:moveTo>
                <a:lnTo>
                  <a:pt x="2009371" y="0"/>
                </a:lnTo>
                <a:lnTo>
                  <a:pt x="2009371" y="1486935"/>
                </a:lnTo>
                <a:lnTo>
                  <a:pt x="0" y="1486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28986" y="4071810"/>
            <a:ext cx="704133" cy="1173556"/>
          </a:xfrm>
          <a:custGeom>
            <a:avLst/>
            <a:gdLst/>
            <a:ahLst/>
            <a:cxnLst/>
            <a:rect r="r" b="b" t="t" l="l"/>
            <a:pathLst>
              <a:path h="1173556" w="704133">
                <a:moveTo>
                  <a:pt x="0" y="0"/>
                </a:moveTo>
                <a:lnTo>
                  <a:pt x="704134" y="0"/>
                </a:lnTo>
                <a:lnTo>
                  <a:pt x="704134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95415" y="6303087"/>
            <a:ext cx="1502119" cy="1250514"/>
          </a:xfrm>
          <a:custGeom>
            <a:avLst/>
            <a:gdLst/>
            <a:ahLst/>
            <a:cxnLst/>
            <a:rect r="r" b="b" t="t" l="l"/>
            <a:pathLst>
              <a:path h="1250514" w="1502119">
                <a:moveTo>
                  <a:pt x="0" y="0"/>
                </a:moveTo>
                <a:lnTo>
                  <a:pt x="1502119" y="0"/>
                </a:lnTo>
                <a:lnTo>
                  <a:pt x="1502119" y="1250514"/>
                </a:lnTo>
                <a:lnTo>
                  <a:pt x="0" y="1250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6110" y="6504276"/>
            <a:ext cx="1589886" cy="1049325"/>
          </a:xfrm>
          <a:custGeom>
            <a:avLst/>
            <a:gdLst/>
            <a:ahLst/>
            <a:cxnLst/>
            <a:rect r="r" b="b" t="t" l="l"/>
            <a:pathLst>
              <a:path h="1049325" w="1589886">
                <a:moveTo>
                  <a:pt x="0" y="0"/>
                </a:moveTo>
                <a:lnTo>
                  <a:pt x="1589886" y="0"/>
                </a:lnTo>
                <a:lnTo>
                  <a:pt x="1589886" y="1049325"/>
                </a:lnTo>
                <a:lnTo>
                  <a:pt x="0" y="1049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5415" y="3888774"/>
            <a:ext cx="1385094" cy="1539628"/>
          </a:xfrm>
          <a:custGeom>
            <a:avLst/>
            <a:gdLst/>
            <a:ahLst/>
            <a:cxnLst/>
            <a:rect r="r" b="b" t="t" l="l"/>
            <a:pathLst>
              <a:path h="1539628" w="1385094">
                <a:moveTo>
                  <a:pt x="0" y="0"/>
                </a:moveTo>
                <a:lnTo>
                  <a:pt x="1385094" y="0"/>
                </a:lnTo>
                <a:lnTo>
                  <a:pt x="1385094" y="1539628"/>
                </a:lnTo>
                <a:lnTo>
                  <a:pt x="0" y="1539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04621" y="4207419"/>
            <a:ext cx="2098723" cy="79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Radio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30668" y="6577771"/>
            <a:ext cx="1205912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TV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04621" y="6577771"/>
            <a:ext cx="3223404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Newspaper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2585" y="9519926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14" action="ppaction://hlinksldjump"/>
              </a:rPr>
              <a:t>Torna all'indice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18244" y="1454932"/>
            <a:ext cx="8851511" cy="101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Nourd Bold"/>
              </a:rPr>
              <a:t>Canali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30668" y="4207420"/>
            <a:ext cx="3556291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Social media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3100" y="3159641"/>
            <a:ext cx="16431355" cy="1124247"/>
            <a:chOff x="0" y="0"/>
            <a:chExt cx="21908474" cy="1498996"/>
          </a:xfrm>
        </p:grpSpPr>
        <p:sp>
          <p:nvSpPr>
            <p:cNvPr name="AutoShape 3" id="3"/>
            <p:cNvSpPr/>
            <p:nvPr/>
          </p:nvSpPr>
          <p:spPr>
            <a:xfrm>
              <a:off x="267670" y="743148"/>
              <a:ext cx="21640800" cy="635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475965"/>
              <a:ext cx="547066" cy="547066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CC0D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5758555" y="469615"/>
              <a:ext cx="547066" cy="547066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CC0DF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6624253" y="0"/>
              <a:ext cx="1362723" cy="1498996"/>
            </a:xfrm>
            <a:custGeom>
              <a:avLst/>
              <a:gdLst/>
              <a:ahLst/>
              <a:cxnLst/>
              <a:rect r="r" b="b" t="t" l="l"/>
              <a:pathLst>
                <a:path h="1498996" w="1362723">
                  <a:moveTo>
                    <a:pt x="0" y="0"/>
                  </a:moveTo>
                  <a:lnTo>
                    <a:pt x="1362723" y="0"/>
                  </a:lnTo>
                  <a:lnTo>
                    <a:pt x="1362723" y="1498996"/>
                  </a:lnTo>
                  <a:lnTo>
                    <a:pt x="0" y="1498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1522976" y="475965"/>
              <a:ext cx="547066" cy="547066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CC0DF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0">
            <a:off x="1028700" y="-1494219"/>
            <a:ext cx="11458596" cy="6188834"/>
            <a:chOff x="0" y="0"/>
            <a:chExt cx="15278128" cy="82517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3280627" y="2935194"/>
              <a:ext cx="1997502" cy="2023252"/>
            </a:xfrm>
            <a:custGeom>
              <a:avLst/>
              <a:gdLst/>
              <a:ahLst/>
              <a:cxnLst/>
              <a:rect r="r" b="b" t="t" l="l"/>
              <a:pathLst>
                <a:path h="2023252" w="1997502">
                  <a:moveTo>
                    <a:pt x="0" y="0"/>
                  </a:moveTo>
                  <a:lnTo>
                    <a:pt x="1997501" y="0"/>
                  </a:lnTo>
                  <a:lnTo>
                    <a:pt x="1997501" y="2023252"/>
                  </a:lnTo>
                  <a:lnTo>
                    <a:pt x="0" y="2023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2825414">
              <a:off x="1305775" y="1115738"/>
              <a:ext cx="5670030" cy="6020302"/>
            </a:xfrm>
            <a:custGeom>
              <a:avLst/>
              <a:gdLst/>
              <a:ahLst/>
              <a:cxnLst/>
              <a:rect r="r" b="b" t="t" l="l"/>
              <a:pathLst>
                <a:path h="6020302" w="5670030">
                  <a:moveTo>
                    <a:pt x="0" y="0"/>
                  </a:moveTo>
                  <a:lnTo>
                    <a:pt x="5670030" y="0"/>
                  </a:lnTo>
                  <a:lnTo>
                    <a:pt x="5670030" y="6020302"/>
                  </a:lnTo>
                  <a:lnTo>
                    <a:pt x="0" y="6020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3306743"/>
              <a:ext cx="14947742" cy="133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Working plan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156470" y="1437320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8" action="ppaction://hlinksldjump"/>
              </a:rPr>
              <a:t>Torna all'indice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12311" y="8047628"/>
            <a:ext cx="3452142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</a:p>
          <a:p>
            <a:pPr>
              <a:lnSpc>
                <a:spcPts val="3814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4561511"/>
            <a:ext cx="16435752" cy="4977968"/>
            <a:chOff x="0" y="0"/>
            <a:chExt cx="21914337" cy="663729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638383"/>
              <a:ext cx="4602855" cy="3784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Ci sono stati forniti 3 dataset in formati diversi: </a:t>
              </a:r>
            </a:p>
            <a:p>
              <a:pPr marL="588325" indent="-294163" lvl="1">
                <a:lnSpc>
                  <a:spcPts val="3814"/>
                </a:lnSpc>
                <a:buFont typeface="Arial"/>
                <a:buChar char="•"/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Excel </a:t>
              </a:r>
            </a:p>
            <a:p>
              <a:pPr marL="588325" indent="-294163" lvl="1">
                <a:lnSpc>
                  <a:spcPts val="3814"/>
                </a:lnSpc>
                <a:buFont typeface="Arial"/>
                <a:buChar char="•"/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csv</a:t>
              </a:r>
            </a:p>
            <a:p>
              <a:pPr marL="588325" indent="-294163" lvl="1">
                <a:lnSpc>
                  <a:spcPts val="3814"/>
                </a:lnSpc>
                <a:buFont typeface="Arial"/>
                <a:buChar char="•"/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SQL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764422" y="0"/>
              <a:ext cx="4347537" cy="1193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Rubik Semi-Bold"/>
                </a:rPr>
                <a:t>DATA TRASFORMATION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892082" y="1638383"/>
              <a:ext cx="4500789" cy="3784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Creazione di una pipeline utilizzando Python per estrarre, trasformare e caricare i dati nella warehouse.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867" y="0"/>
              <a:ext cx="4602855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Rubik Semi-Bold"/>
                </a:rPr>
                <a:t>DATA COLLECTION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1522978" y="1582902"/>
              <a:ext cx="4347537" cy="3149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Catalogazione dei dataset in una struttura simile ad una warehouse, utilizzando MySQL.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311481" y="0"/>
              <a:ext cx="4347537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Rubik Semi-Bold"/>
                </a:rPr>
                <a:t>REPORT DI SVILUPPO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7293263" y="1582902"/>
              <a:ext cx="4621073" cy="5054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Data visualization e analisi: </a:t>
              </a:r>
            </a:p>
            <a:p>
              <a:pPr marL="588325" indent="-294163" lvl="1">
                <a:lnSpc>
                  <a:spcPts val="3814"/>
                </a:lnSpc>
                <a:buFont typeface="Arial"/>
                <a:buChar char="•"/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R </a:t>
              </a:r>
            </a:p>
            <a:p>
              <a:pPr marL="588325" indent="-294163" lvl="1">
                <a:lnSpc>
                  <a:spcPts val="3814"/>
                </a:lnSpc>
                <a:buFont typeface="Arial"/>
                <a:buChar char="•"/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Power BI</a:t>
              </a:r>
            </a:p>
            <a:p>
              <a:pPr marL="588325" indent="-294163" lvl="1">
                <a:lnSpc>
                  <a:spcPts val="3814"/>
                </a:lnSpc>
                <a:buFont typeface="Arial"/>
                <a:buChar char="•"/>
              </a:pPr>
              <a:r>
                <a:rPr lang="en-US" sz="2724">
                  <a:solidFill>
                    <a:srgbClr val="000000"/>
                  </a:solidFill>
                  <a:latin typeface="Rubik"/>
                </a:rPr>
                <a:t> Librerie di Python tramite Jupyter Notebook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1532945" y="0"/>
              <a:ext cx="4347537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Rubik Semi-Bold"/>
                </a:rPr>
                <a:t>DATA WAREHOUSE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71550"/>
            <a:ext cx="8621125" cy="101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90"/>
              </a:lnSpc>
            </a:pPr>
            <a:r>
              <a:rPr lang="en-US" sz="6300" u="none">
                <a:solidFill>
                  <a:srgbClr val="000000"/>
                </a:solidFill>
                <a:latin typeface="Nourd Bold"/>
              </a:rPr>
              <a:t>Roadmap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9200" y="3207483"/>
          <a:ext cx="16230100" cy="3872035"/>
        </p:xfrm>
        <a:graphic>
          <a:graphicData uri="http://schemas.openxmlformats.org/drawingml/2006/table">
            <a:tbl>
              <a:tblPr/>
              <a:tblGrid>
                <a:gridCol w="6380041"/>
                <a:gridCol w="2023070"/>
                <a:gridCol w="1761292"/>
                <a:gridCol w="2019271"/>
                <a:gridCol w="2080316"/>
                <a:gridCol w="1966110"/>
              </a:tblGrid>
              <a:tr h="7820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Attività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1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 2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3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4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5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7725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Data collection e Data cleaning 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25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Data warehousing e Analisi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7724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Data visualization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25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Documentazione e Presentation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7410259" y="4009151"/>
            <a:ext cx="9848541" cy="3070367"/>
            <a:chOff x="0" y="0"/>
            <a:chExt cx="13131388" cy="409382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616013" cy="946662"/>
              <a:chOff x="0" y="0"/>
              <a:chExt cx="1579287" cy="5715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255270"/>
                <a:ext cx="1579287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79287">
                    <a:moveTo>
                      <a:pt x="1288457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79287" y="69850"/>
                    </a:lnTo>
                    <a:lnTo>
                      <a:pt x="1579287" y="0"/>
                    </a:lnTo>
                    <a:close/>
                  </a:path>
                </a:pathLst>
              </a:custGeom>
              <a:solidFill>
                <a:srgbClr val="0CC0DF">
                  <a:alpha val="47843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773554" y="1069500"/>
              <a:ext cx="3932636" cy="966132"/>
              <a:chOff x="0" y="0"/>
              <a:chExt cx="2326288" cy="571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255270"/>
                <a:ext cx="2326288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2326288">
                    <a:moveTo>
                      <a:pt x="2035458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326288" y="69850"/>
                    </a:lnTo>
                    <a:lnTo>
                      <a:pt x="2326288" y="0"/>
                    </a:lnTo>
                    <a:close/>
                  </a:path>
                </a:pathLst>
              </a:custGeom>
              <a:solidFill>
                <a:srgbClr val="0CC0DF">
                  <a:alpha val="47843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6167816" y="2035633"/>
              <a:ext cx="3689202" cy="984496"/>
              <a:chOff x="0" y="0"/>
              <a:chExt cx="2141581" cy="5715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255270"/>
                <a:ext cx="2141581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2141581">
                    <a:moveTo>
                      <a:pt x="1850751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2141581" y="69850"/>
                    </a:lnTo>
                    <a:lnTo>
                      <a:pt x="2141581" y="0"/>
                    </a:lnTo>
                    <a:close/>
                  </a:path>
                </a:pathLst>
              </a:custGeom>
              <a:solidFill>
                <a:srgbClr val="0CC0DF">
                  <a:alpha val="47843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243101" y="3142967"/>
              <a:ext cx="12888287" cy="950856"/>
              <a:chOff x="0" y="0"/>
              <a:chExt cx="7746346" cy="571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255270"/>
                <a:ext cx="774634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7746346">
                    <a:moveTo>
                      <a:pt x="7455516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7746346" y="69850"/>
                    </a:lnTo>
                    <a:lnTo>
                      <a:pt x="7746346" y="0"/>
                    </a:lnTo>
                    <a:close/>
                  </a:path>
                </a:pathLst>
              </a:custGeom>
              <a:solidFill>
                <a:srgbClr val="0CC0DF">
                  <a:alpha val="47843"/>
                </a:srgbClr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1612977">
            <a:off x="545160" y="656798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84146" y="456048"/>
            <a:ext cx="2126113" cy="1530801"/>
          </a:xfrm>
          <a:custGeom>
            <a:avLst/>
            <a:gdLst/>
            <a:ahLst/>
            <a:cxnLst/>
            <a:rect r="r" b="b" t="t" l="l"/>
            <a:pathLst>
              <a:path h="1530801" w="2126113">
                <a:moveTo>
                  <a:pt x="0" y="0"/>
                </a:moveTo>
                <a:lnTo>
                  <a:pt x="2126113" y="0"/>
                </a:lnTo>
                <a:lnTo>
                  <a:pt x="2126113" y="1530801"/>
                </a:lnTo>
                <a:lnTo>
                  <a:pt x="0" y="1530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gradFill rotWithShape="true">
            <a:gsLst>
              <a:gs pos="0">
                <a:srgbClr val="CDFFD8">
                  <a:alpha val="48000"/>
                </a:srgbClr>
              </a:gs>
              <a:gs pos="100000">
                <a:srgbClr val="94B9FF">
                  <a:alpha val="48000"/>
                </a:srgbClr>
              </a:gs>
            </a:gsLst>
            <a:lin ang="0"/>
          </a:gradFill>
        </p:spPr>
      </p:sp>
      <p:sp>
        <p:nvSpPr>
          <p:cNvPr name="TextBox 16" id="16"/>
          <p:cNvSpPr txBox="true"/>
          <p:nvPr/>
        </p:nvSpPr>
        <p:spPr>
          <a:xfrm rot="0">
            <a:off x="7592585" y="9519926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6" action="ppaction://hlinksldjump"/>
              </a:rPr>
              <a:t>Torna all'indice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899700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-99352">
            <a:off x="1182102" y="614500"/>
            <a:ext cx="7302046" cy="1369134"/>
          </a:xfrm>
          <a:custGeom>
            <a:avLst/>
            <a:gdLst/>
            <a:ahLst/>
            <a:cxnLst/>
            <a:rect r="r" b="b" t="t" l="l"/>
            <a:pathLst>
              <a:path h="1369134" w="7302046">
                <a:moveTo>
                  <a:pt x="0" y="0"/>
                </a:moveTo>
                <a:lnTo>
                  <a:pt x="7302047" y="0"/>
                </a:lnTo>
                <a:lnTo>
                  <a:pt x="7302047" y="1369133"/>
                </a:lnTo>
                <a:lnTo>
                  <a:pt x="0" y="1369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6884" y="781369"/>
            <a:ext cx="11418877" cy="101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Nourd Bold"/>
              </a:rPr>
              <a:t>Data set di partenza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795760" y="6830172"/>
            <a:ext cx="2463423" cy="1712407"/>
            <a:chOff x="0" y="0"/>
            <a:chExt cx="3284564" cy="2283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363937"/>
              <a:ext cx="1334037" cy="919273"/>
            </a:xfrm>
            <a:custGeom>
              <a:avLst/>
              <a:gdLst/>
              <a:ahLst/>
              <a:cxnLst/>
              <a:rect r="r" b="b" t="t" l="l"/>
              <a:pathLst>
                <a:path h="919273" w="1334037">
                  <a:moveTo>
                    <a:pt x="0" y="0"/>
                  </a:moveTo>
                  <a:lnTo>
                    <a:pt x="1334037" y="0"/>
                  </a:lnTo>
                  <a:lnTo>
                    <a:pt x="1334037" y="919273"/>
                  </a:lnTo>
                  <a:lnTo>
                    <a:pt x="0" y="91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19815" y="0"/>
              <a:ext cx="1564749" cy="1559059"/>
            </a:xfrm>
            <a:custGeom>
              <a:avLst/>
              <a:gdLst/>
              <a:ahLst/>
              <a:cxnLst/>
              <a:rect r="r" b="b" t="t" l="l"/>
              <a:pathLst>
                <a:path h="1559059" w="1564749">
                  <a:moveTo>
                    <a:pt x="0" y="0"/>
                  </a:moveTo>
                  <a:lnTo>
                    <a:pt x="1564749" y="0"/>
                  </a:lnTo>
                  <a:lnTo>
                    <a:pt x="1564749" y="1559059"/>
                  </a:lnTo>
                  <a:lnTo>
                    <a:pt x="0" y="1559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1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826914" y="6830172"/>
            <a:ext cx="1923566" cy="1626999"/>
            <a:chOff x="0" y="0"/>
            <a:chExt cx="2564755" cy="21693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250059"/>
              <a:ext cx="1334037" cy="919273"/>
            </a:xfrm>
            <a:custGeom>
              <a:avLst/>
              <a:gdLst/>
              <a:ahLst/>
              <a:cxnLst/>
              <a:rect r="r" b="b" t="t" l="l"/>
              <a:pathLst>
                <a:path h="919273" w="1334037">
                  <a:moveTo>
                    <a:pt x="0" y="0"/>
                  </a:moveTo>
                  <a:lnTo>
                    <a:pt x="1334037" y="0"/>
                  </a:lnTo>
                  <a:lnTo>
                    <a:pt x="1334037" y="919273"/>
                  </a:lnTo>
                  <a:lnTo>
                    <a:pt x="0" y="91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23238" y="0"/>
              <a:ext cx="741517" cy="2169332"/>
            </a:xfrm>
            <a:custGeom>
              <a:avLst/>
              <a:gdLst/>
              <a:ahLst/>
              <a:cxnLst/>
              <a:rect r="r" b="b" t="t" l="l"/>
              <a:pathLst>
                <a:path h="2169332" w="741517">
                  <a:moveTo>
                    <a:pt x="0" y="0"/>
                  </a:moveTo>
                  <a:lnTo>
                    <a:pt x="741517" y="0"/>
                  </a:lnTo>
                  <a:lnTo>
                    <a:pt x="741517" y="2169332"/>
                  </a:lnTo>
                  <a:lnTo>
                    <a:pt x="0" y="216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31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10" action="ppaction://hlinksldjump"/>
                </a:rPr>
                <a:t>Torna all'indice</a:t>
              </a:r>
            </a:p>
          </p:txBody>
        </p:sp>
        <p:sp>
          <p:nvSpPr>
            <p:cNvPr name="Freeform 14" id="14">
              <a:hlinkClick r:id="rId12" tooltip="https://github.com/epuntata/daita-final-project/blob/main/01_data_collection.ipynb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63845" y="2263392"/>
            <a:ext cx="3214370" cy="1693765"/>
            <a:chOff x="0" y="0"/>
            <a:chExt cx="4285826" cy="225835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6675"/>
              <a:ext cx="4285826" cy="636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000000"/>
                  </a:solidFill>
                  <a:latin typeface="Nourd Bold"/>
                </a:rPr>
                <a:t>ADV SALES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91927"/>
              <a:ext cx="4285826" cy="1466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Adv_ID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Sales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05565" y="3110275"/>
            <a:ext cx="3643813" cy="3256636"/>
            <a:chOff x="0" y="0"/>
            <a:chExt cx="4858417" cy="434218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66675"/>
              <a:ext cx="4858417" cy="636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000000"/>
                  </a:solidFill>
                  <a:latin typeface="Nourd Bold"/>
                </a:rPr>
                <a:t>ADV DATA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28295"/>
              <a:ext cx="4858417" cy="3713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Radio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Newspaper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Adv_ID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Actress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Social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99352">
            <a:off x="9938997" y="789043"/>
            <a:ext cx="7302046" cy="1369134"/>
          </a:xfrm>
          <a:custGeom>
            <a:avLst/>
            <a:gdLst/>
            <a:ahLst/>
            <a:cxnLst/>
            <a:rect r="r" b="b" t="t" l="l"/>
            <a:pathLst>
              <a:path h="1369134" w="7302046">
                <a:moveTo>
                  <a:pt x="0" y="0"/>
                </a:moveTo>
                <a:lnTo>
                  <a:pt x="7302046" y="0"/>
                </a:lnTo>
                <a:lnTo>
                  <a:pt x="7302046" y="1369133"/>
                </a:lnTo>
                <a:lnTo>
                  <a:pt x="0" y="1369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144948" y="762842"/>
            <a:ext cx="6890143" cy="101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Nourd Bold"/>
              </a:rPr>
              <a:t>Data warehouse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403444" y="2263392"/>
            <a:ext cx="5544977" cy="5166219"/>
            <a:chOff x="0" y="0"/>
            <a:chExt cx="7393302" cy="6888292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76200"/>
              <a:ext cx="5825074" cy="73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3999">
                  <a:solidFill>
                    <a:srgbClr val="000000"/>
                  </a:solidFill>
                  <a:latin typeface="Nourd Bold"/>
                </a:rPr>
                <a:t>ADV DATASET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926770"/>
              <a:ext cx="7393302" cy="5961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Adv_ID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Radio budget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Newspaper budget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TV budget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Social budget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Actor/Actress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Fatturato totale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Fatturati relativi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63845" y="5388350"/>
            <a:ext cx="3408155" cy="2255322"/>
            <a:chOff x="0" y="0"/>
            <a:chExt cx="4544206" cy="3007096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66675"/>
              <a:ext cx="4544206" cy="636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000000"/>
                  </a:solidFill>
                  <a:latin typeface="Nourd Bold"/>
                </a:rPr>
                <a:t>ADV SQL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791634"/>
              <a:ext cx="4544206" cy="2215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Adv_ID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TV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Actor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1051" y="1981871"/>
            <a:ext cx="17430157" cy="6533294"/>
            <a:chOff x="0" y="0"/>
            <a:chExt cx="23240209" cy="87110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09764" y="0"/>
              <a:ext cx="4230445" cy="8711059"/>
            </a:xfrm>
            <a:custGeom>
              <a:avLst/>
              <a:gdLst/>
              <a:ahLst/>
              <a:cxnLst/>
              <a:rect r="r" b="b" t="t" l="l"/>
              <a:pathLst>
                <a:path h="8711059" w="4230445">
                  <a:moveTo>
                    <a:pt x="0" y="0"/>
                  </a:moveTo>
                  <a:lnTo>
                    <a:pt x="4230445" y="0"/>
                  </a:lnTo>
                  <a:lnTo>
                    <a:pt x="4230445" y="8711059"/>
                  </a:lnTo>
                  <a:lnTo>
                    <a:pt x="0" y="871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0897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742933" y="0"/>
              <a:ext cx="10362211" cy="8494816"/>
            </a:xfrm>
            <a:custGeom>
              <a:avLst/>
              <a:gdLst/>
              <a:ahLst/>
              <a:cxnLst/>
              <a:rect r="r" b="b" t="t" l="l"/>
              <a:pathLst>
                <a:path h="8494816" w="10362211">
                  <a:moveTo>
                    <a:pt x="0" y="0"/>
                  </a:moveTo>
                  <a:lnTo>
                    <a:pt x="10362211" y="0"/>
                  </a:lnTo>
                  <a:lnTo>
                    <a:pt x="10362211" y="8494816"/>
                  </a:lnTo>
                  <a:lnTo>
                    <a:pt x="0" y="849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8810" cy="8424804"/>
            </a:xfrm>
            <a:custGeom>
              <a:avLst/>
              <a:gdLst/>
              <a:ahLst/>
              <a:cxnLst/>
              <a:rect r="r" b="b" t="t" l="l"/>
              <a:pathLst>
                <a:path h="8424804" w="6578810">
                  <a:moveTo>
                    <a:pt x="0" y="0"/>
                  </a:moveTo>
                  <a:lnTo>
                    <a:pt x="6578810" y="0"/>
                  </a:lnTo>
                  <a:lnTo>
                    <a:pt x="6578810" y="8424804"/>
                  </a:lnTo>
                  <a:lnTo>
                    <a:pt x="0" y="8424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8915400"/>
            <a:ext cx="18288000" cy="1371600"/>
            <a:chOff x="0" y="0"/>
            <a:chExt cx="24384000" cy="182880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0612152" y="706788"/>
              <a:ext cx="2579042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5" action="ppaction://hlinksldjump"/>
                </a:rPr>
                <a:t>Torna all'indice</a:t>
              </a:r>
            </a:p>
          </p:txBody>
        </p:sp>
        <p:sp>
          <p:nvSpPr>
            <p:cNvPr name="Freeform 9" id="9">
              <a:hlinkClick r:id="rId7" tooltip="https://github.com/epuntata/daita-final-project/blob/main/01_data_collection.ipynb"/>
            </p:cNvPr>
            <p:cNvSpPr/>
            <p:nvPr/>
          </p:nvSpPr>
          <p:spPr>
            <a:xfrm flipH="false" flipV="false" rot="0">
              <a:off x="6364772" y="531272"/>
              <a:ext cx="766257" cy="766257"/>
            </a:xfrm>
            <a:custGeom>
              <a:avLst/>
              <a:gdLst/>
              <a:ahLst/>
              <a:cxnLst/>
              <a:rect r="r" b="b" t="t" l="l"/>
              <a:pathLst>
                <a:path h="766257" w="766257">
                  <a:moveTo>
                    <a:pt x="0" y="0"/>
                  </a:moveTo>
                  <a:lnTo>
                    <a:pt x="766257" y="0"/>
                  </a:lnTo>
                  <a:lnTo>
                    <a:pt x="766257" y="766256"/>
                  </a:lnTo>
                  <a:lnTo>
                    <a:pt x="0" y="76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371600" y="571287"/>
              <a:ext cx="4816884" cy="620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65"/>
                </a:lnSpc>
                <a:spcBef>
                  <a:spcPct val="0"/>
                </a:spcBef>
              </a:pPr>
              <a:r>
                <a:rPr lang="en-US" sz="2760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66113" y="199273"/>
            <a:ext cx="8355159" cy="1474003"/>
            <a:chOff x="0" y="0"/>
            <a:chExt cx="11140212" cy="1965337"/>
          </a:xfrm>
        </p:grpSpPr>
        <p:sp>
          <p:nvSpPr>
            <p:cNvPr name="Freeform 12" id="12"/>
            <p:cNvSpPr/>
            <p:nvPr/>
          </p:nvSpPr>
          <p:spPr>
            <a:xfrm flipH="false" flipV="false" rot="1612977">
              <a:off x="237074" y="68704"/>
              <a:ext cx="588095" cy="1189162"/>
            </a:xfrm>
            <a:custGeom>
              <a:avLst/>
              <a:gdLst/>
              <a:ahLst/>
              <a:cxnLst/>
              <a:rect r="r" b="b" t="t" l="l"/>
              <a:pathLst>
                <a:path h="1189162" w="588095">
                  <a:moveTo>
                    <a:pt x="0" y="0"/>
                  </a:moveTo>
                  <a:lnTo>
                    <a:pt x="588095" y="0"/>
                  </a:lnTo>
                  <a:lnTo>
                    <a:pt x="588095" y="1189162"/>
                  </a:lnTo>
                  <a:lnTo>
                    <a:pt x="0" y="1189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62243" y="630655"/>
              <a:ext cx="10077969" cy="133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90"/>
                </a:lnSpc>
              </a:pPr>
              <a:r>
                <a:rPr lang="en-US" sz="6300">
                  <a:solidFill>
                    <a:srgbClr val="000000"/>
                  </a:solidFill>
                  <a:latin typeface="Nourd Bold"/>
                </a:rPr>
                <a:t>Data Pipeline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DAF8wY15rD0</dc:identifier>
  <dcterms:modified xsi:type="dcterms:W3CDTF">2011-08-01T06:04:30Z</dcterms:modified>
  <cp:revision>1</cp:revision>
  <dc:title>ProjectWork_E._DAITA10</dc:title>
</cp:coreProperties>
</file>